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8" r:id="rId4"/>
  </p:sldMasterIdLst>
  <p:notesMasterIdLst>
    <p:notesMasterId r:id="rId21"/>
  </p:notesMasterIdLst>
  <p:sldIdLst>
    <p:sldId id="264" r:id="rId5"/>
    <p:sldId id="313" r:id="rId6"/>
    <p:sldId id="316" r:id="rId7"/>
    <p:sldId id="314" r:id="rId8"/>
    <p:sldId id="315" r:id="rId9"/>
    <p:sldId id="323" r:id="rId10"/>
    <p:sldId id="324" r:id="rId11"/>
    <p:sldId id="325" r:id="rId12"/>
    <p:sldId id="317" r:id="rId13"/>
    <p:sldId id="318" r:id="rId14"/>
    <p:sldId id="319" r:id="rId15"/>
    <p:sldId id="345" r:id="rId16"/>
    <p:sldId id="336" r:id="rId17"/>
    <p:sldId id="320" r:id="rId18"/>
    <p:sldId id="321" r:id="rId19"/>
    <p:sldId id="32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7" autoAdjust="0"/>
    <p:restoredTop sz="94619" autoAdjust="0"/>
  </p:normalViewPr>
  <p:slideViewPr>
    <p:cSldViewPr snapToGrid="0">
      <p:cViewPr varScale="1">
        <p:scale>
          <a:sx n="90" d="100"/>
          <a:sy n="90" d="100"/>
        </p:scale>
        <p:origin x="97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11/10/2022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A0C0817-A112-4847-8014-A94B7D2A4EA3}" type="datetime1">
              <a:rPr lang="en-US" smtClean="0"/>
              <a:t>11/10/2022</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34B7E4EF-A1BD-40F4-AB7B-04F084DD991D}"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5838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11/10/2022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680809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565677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48642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1263818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939161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609274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99605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429118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47919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11/10/2022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3508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32707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4815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2042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06452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11/10/2022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24979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11/10/2022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41566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11/10/2022</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80153360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www.veenaworld.com/" TargetMode="External"/><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hyperlink" Target="http://www.clubmahindra.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swastiktours.com/" TargetMode="External"/><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11"/>
            <a:ext cx="12192000" cy="6858011"/>
          </a:xfrm>
          <a:prstGeom prst="rect">
            <a:avLst/>
          </a:prstGeom>
        </p:spPr>
      </p:pic>
      <p:sp>
        <p:nvSpPr>
          <p:cNvPr id="5" name="Rectangle 4">
            <a:extLst>
              <a:ext uri="{FF2B5EF4-FFF2-40B4-BE49-F238E27FC236}">
                <a16:creationId xmlns:a16="http://schemas.microsoft.com/office/drawing/2014/main" id="{F9C42ABC-09C9-4A8A-4494-D77FD2E1A5C1}"/>
              </a:ext>
            </a:extLst>
          </p:cNvPr>
          <p:cNvSpPr/>
          <p:nvPr/>
        </p:nvSpPr>
        <p:spPr>
          <a:xfrm>
            <a:off x="1649546" y="1747225"/>
            <a:ext cx="8350768" cy="394675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2583236" y="4389345"/>
            <a:ext cx="1978545" cy="523219"/>
          </a:xfrm>
        </p:spPr>
        <p:txBody>
          <a:bodyPr>
            <a:normAutofit/>
          </a:bodyPr>
          <a:lstStyle/>
          <a:p>
            <a:pPr algn="l">
              <a:spcAft>
                <a:spcPts val="600"/>
              </a:spcAft>
            </a:pPr>
            <a:r>
              <a:rPr lang="en-US" sz="2800" dirty="0">
                <a:latin typeface="Avenir Next LT Pro (Body)"/>
              </a:rPr>
              <a:t>Group – 34 </a:t>
            </a:r>
          </a:p>
        </p:txBody>
      </p:sp>
      <p:sp>
        <p:nvSpPr>
          <p:cNvPr id="4" name="TextBox 3">
            <a:extLst>
              <a:ext uri="{FF2B5EF4-FFF2-40B4-BE49-F238E27FC236}">
                <a16:creationId xmlns:a16="http://schemas.microsoft.com/office/drawing/2014/main" id="{15BAF2DF-24F4-B331-6AB5-CA0CCD8E55D1}"/>
              </a:ext>
            </a:extLst>
          </p:cNvPr>
          <p:cNvSpPr txBox="1"/>
          <p:nvPr/>
        </p:nvSpPr>
        <p:spPr>
          <a:xfrm>
            <a:off x="1856402" y="3866125"/>
            <a:ext cx="3432214" cy="523220"/>
          </a:xfrm>
          <a:prstGeom prst="rect">
            <a:avLst/>
          </a:prstGeom>
          <a:noFill/>
        </p:spPr>
        <p:txBody>
          <a:bodyPr wrap="square" rtlCol="0">
            <a:spAutoFit/>
          </a:bodyPr>
          <a:lstStyle/>
          <a:p>
            <a:r>
              <a:rPr lang="en-US" sz="2800" dirty="0"/>
              <a:t>Guide- Priyanka Ghule</a:t>
            </a:r>
          </a:p>
        </p:txBody>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2191686" y="2135095"/>
            <a:ext cx="7509656" cy="1247983"/>
          </a:xfrm>
        </p:spPr>
        <p:txBody>
          <a:bodyPr>
            <a:normAutofit/>
          </a:bodyPr>
          <a:lstStyle/>
          <a:p>
            <a:r>
              <a:rPr lang="en-US" sz="6800" dirty="0">
                <a:latin typeface="Avenir Next LT Pro (Body)"/>
              </a:rPr>
              <a:t>TOURISM GUIDANCE</a:t>
            </a:r>
          </a:p>
        </p:txBody>
      </p:sp>
      <p:graphicFrame>
        <p:nvGraphicFramePr>
          <p:cNvPr id="6" name="Table 12">
            <a:extLst>
              <a:ext uri="{FF2B5EF4-FFF2-40B4-BE49-F238E27FC236}">
                <a16:creationId xmlns:a16="http://schemas.microsoft.com/office/drawing/2014/main" id="{2B100913-4604-3836-CE54-53546CB4CA87}"/>
              </a:ext>
            </a:extLst>
          </p:cNvPr>
          <p:cNvGraphicFramePr>
            <a:graphicFrameLocks/>
          </p:cNvGraphicFramePr>
          <p:nvPr>
            <p:extLst>
              <p:ext uri="{D42A27DB-BD31-4B8C-83A1-F6EECF244321}">
                <p14:modId xmlns:p14="http://schemas.microsoft.com/office/powerpoint/2010/main" val="1990959959"/>
              </p:ext>
            </p:extLst>
          </p:nvPr>
        </p:nvGraphicFramePr>
        <p:xfrm>
          <a:off x="5495471" y="3932223"/>
          <a:ext cx="6340550" cy="2559340"/>
        </p:xfrm>
        <a:graphic>
          <a:graphicData uri="http://schemas.openxmlformats.org/drawingml/2006/table">
            <a:tbl>
              <a:tblPr firstRow="1" bandRow="1">
                <a:tableStyleId>{21E4AEA4-8DFA-4A89-87EB-49C32662AFE0}</a:tableStyleId>
              </a:tblPr>
              <a:tblGrid>
                <a:gridCol w="3170275">
                  <a:extLst>
                    <a:ext uri="{9D8B030D-6E8A-4147-A177-3AD203B41FA5}">
                      <a16:colId xmlns:a16="http://schemas.microsoft.com/office/drawing/2014/main" val="2676939431"/>
                    </a:ext>
                  </a:extLst>
                </a:gridCol>
                <a:gridCol w="3170275">
                  <a:extLst>
                    <a:ext uri="{9D8B030D-6E8A-4147-A177-3AD203B41FA5}">
                      <a16:colId xmlns:a16="http://schemas.microsoft.com/office/drawing/2014/main" val="1097299986"/>
                    </a:ext>
                  </a:extLst>
                </a:gridCol>
              </a:tblGrid>
              <a:tr h="639835">
                <a:tc>
                  <a:txBody>
                    <a:bodyPr/>
                    <a:lstStyle/>
                    <a:p>
                      <a:pPr algn="ctr"/>
                      <a:r>
                        <a:rPr lang="en-US" dirty="0">
                          <a:latin typeface="Avenir Next LT Pro (Body)"/>
                        </a:rPr>
                        <a:t>Group Members</a:t>
                      </a:r>
                    </a:p>
                  </a:txBody>
                  <a:tcPr/>
                </a:tc>
                <a:tc>
                  <a:txBody>
                    <a:bodyPr/>
                    <a:lstStyle/>
                    <a:p>
                      <a:pPr algn="ctr"/>
                      <a:r>
                        <a:rPr lang="en-US" dirty="0">
                          <a:latin typeface="Avenir Next LT Pro (Body)"/>
                        </a:rPr>
                        <a:t>Class &amp; Roll Number</a:t>
                      </a:r>
                    </a:p>
                  </a:txBody>
                  <a:tcPr/>
                </a:tc>
                <a:extLst>
                  <a:ext uri="{0D108BD9-81ED-4DB2-BD59-A6C34878D82A}">
                    <a16:rowId xmlns:a16="http://schemas.microsoft.com/office/drawing/2014/main" val="3591174051"/>
                  </a:ext>
                </a:extLst>
              </a:tr>
              <a:tr h="639835">
                <a:tc>
                  <a:txBody>
                    <a:bodyPr/>
                    <a:lstStyle/>
                    <a:p>
                      <a:pPr algn="ctr"/>
                      <a:r>
                        <a:rPr lang="en-US" dirty="0">
                          <a:latin typeface="Avenir Next LT Pro (Body)"/>
                        </a:rPr>
                        <a:t>Sumeet Nikum</a:t>
                      </a:r>
                    </a:p>
                  </a:txBody>
                  <a:tcPr/>
                </a:tc>
                <a:tc>
                  <a:txBody>
                    <a:bodyPr/>
                    <a:lstStyle/>
                    <a:p>
                      <a:pPr algn="ctr"/>
                      <a:r>
                        <a:rPr lang="en-US" dirty="0">
                          <a:latin typeface="Avenir Next LT Pro (Body)"/>
                        </a:rPr>
                        <a:t>SE9 36</a:t>
                      </a:r>
                    </a:p>
                  </a:txBody>
                  <a:tcPr/>
                </a:tc>
                <a:extLst>
                  <a:ext uri="{0D108BD9-81ED-4DB2-BD59-A6C34878D82A}">
                    <a16:rowId xmlns:a16="http://schemas.microsoft.com/office/drawing/2014/main" val="2570572370"/>
                  </a:ext>
                </a:extLst>
              </a:tr>
              <a:tr h="639835">
                <a:tc>
                  <a:txBody>
                    <a:bodyPr/>
                    <a:lstStyle/>
                    <a:p>
                      <a:pPr algn="ctr"/>
                      <a:r>
                        <a:rPr lang="en-US" dirty="0">
                          <a:latin typeface="Avenir Next LT Pro (Body)"/>
                        </a:rPr>
                        <a:t>Dushyant Pande</a:t>
                      </a:r>
                    </a:p>
                  </a:txBody>
                  <a:tcPr/>
                </a:tc>
                <a:tc>
                  <a:txBody>
                    <a:bodyPr/>
                    <a:lstStyle/>
                    <a:p>
                      <a:pPr algn="ctr"/>
                      <a:r>
                        <a:rPr lang="en-US" dirty="0">
                          <a:latin typeface="Avenir Next LT Pro (Body)"/>
                        </a:rPr>
                        <a:t>SE9 38</a:t>
                      </a:r>
                    </a:p>
                  </a:txBody>
                  <a:tcPr/>
                </a:tc>
                <a:extLst>
                  <a:ext uri="{0D108BD9-81ED-4DB2-BD59-A6C34878D82A}">
                    <a16:rowId xmlns:a16="http://schemas.microsoft.com/office/drawing/2014/main" val="2554796028"/>
                  </a:ext>
                </a:extLst>
              </a:tr>
              <a:tr h="639835">
                <a:tc>
                  <a:txBody>
                    <a:bodyPr/>
                    <a:lstStyle/>
                    <a:p>
                      <a:pPr algn="ctr"/>
                      <a:r>
                        <a:rPr lang="en-US" dirty="0">
                          <a:latin typeface="Avenir Next LT Pro (Body)"/>
                        </a:rPr>
                        <a:t>Tanvi Rathod</a:t>
                      </a:r>
                    </a:p>
                  </a:txBody>
                  <a:tcPr/>
                </a:tc>
                <a:tc>
                  <a:txBody>
                    <a:bodyPr/>
                    <a:lstStyle/>
                    <a:p>
                      <a:pPr algn="ctr"/>
                      <a:r>
                        <a:rPr lang="en-US" dirty="0">
                          <a:latin typeface="Avenir Next LT Pro (Body)"/>
                        </a:rPr>
                        <a:t>SE9 46</a:t>
                      </a:r>
                    </a:p>
                  </a:txBody>
                  <a:tcPr/>
                </a:tc>
                <a:extLst>
                  <a:ext uri="{0D108BD9-81ED-4DB2-BD59-A6C34878D82A}">
                    <a16:rowId xmlns:a16="http://schemas.microsoft.com/office/drawing/2014/main" val="1521364745"/>
                  </a:ext>
                </a:extLst>
              </a:tr>
            </a:tbl>
          </a:graphicData>
        </a:graphic>
      </p:graphicFrame>
      <p:pic>
        <p:nvPicPr>
          <p:cNvPr id="9" name="Picture 8">
            <a:extLst>
              <a:ext uri="{FF2B5EF4-FFF2-40B4-BE49-F238E27FC236}">
                <a16:creationId xmlns:a16="http://schemas.microsoft.com/office/drawing/2014/main" id="{D6D832F1-42FC-7938-9183-D81C4591D46C}"/>
              </a:ext>
            </a:extLst>
          </p:cNvPr>
          <p:cNvPicPr>
            <a:picLocks noChangeAspect="1"/>
          </p:cNvPicPr>
          <p:nvPr/>
        </p:nvPicPr>
        <p:blipFill>
          <a:blip r:embed="rId4"/>
          <a:srcRect/>
          <a:stretch>
            <a:fillRect/>
          </a:stretch>
        </p:blipFill>
        <p:spPr bwMode="auto">
          <a:xfrm>
            <a:off x="990658" y="273515"/>
            <a:ext cx="9911711" cy="1279775"/>
          </a:xfrm>
          <a:prstGeom prst="rect">
            <a:avLst/>
          </a:prstGeom>
          <a:noFill/>
          <a:ln w="9525">
            <a:noFill/>
            <a:miter lim="800000"/>
            <a:headEnd/>
            <a:tailEnd/>
          </a:ln>
        </p:spPr>
      </p:pic>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67CB0-C2E6-F0F6-9B03-53EB05E83FE6}"/>
              </a:ext>
            </a:extLst>
          </p:cNvPr>
          <p:cNvSpPr>
            <a:spLocks noGrp="1"/>
          </p:cNvSpPr>
          <p:nvPr>
            <p:ph type="title"/>
          </p:nvPr>
        </p:nvSpPr>
        <p:spPr/>
        <p:txBody>
          <a:bodyPr/>
          <a:lstStyle/>
          <a:p>
            <a:pPr algn="ctr"/>
            <a:r>
              <a:rPr lang="en-US" dirty="0"/>
              <a:t>Scope</a:t>
            </a:r>
          </a:p>
        </p:txBody>
      </p:sp>
      <p:sp>
        <p:nvSpPr>
          <p:cNvPr id="3" name="Content Placeholder 2">
            <a:extLst>
              <a:ext uri="{FF2B5EF4-FFF2-40B4-BE49-F238E27FC236}">
                <a16:creationId xmlns:a16="http://schemas.microsoft.com/office/drawing/2014/main" id="{67EA6C99-23C5-C567-88D7-EA2C686FF03E}"/>
              </a:ext>
            </a:extLst>
          </p:cNvPr>
          <p:cNvSpPr>
            <a:spLocks noGrp="1"/>
          </p:cNvSpPr>
          <p:nvPr>
            <p:ph idx="1"/>
          </p:nvPr>
        </p:nvSpPr>
        <p:spPr/>
        <p:txBody>
          <a:bodyPr>
            <a:normAutofit/>
          </a:bodyPr>
          <a:lstStyle/>
          <a:p>
            <a:endParaRPr lang="en-US" sz="2400" dirty="0">
              <a:latin typeface="Avenir Next LT Pro (Body)"/>
            </a:endParaRPr>
          </a:p>
          <a:p>
            <a:r>
              <a:rPr lang="en-US" sz="2400" dirty="0">
                <a:latin typeface="Avenir Next LT Pro (Body)"/>
              </a:rPr>
              <a:t>Any travel agency can make use of it for saving costumer details.</a:t>
            </a:r>
          </a:p>
          <a:p>
            <a:r>
              <a:rPr lang="en-US" sz="2400" dirty="0">
                <a:latin typeface="Avenir Next LT Pro (Body)"/>
              </a:rPr>
              <a:t> Tourism group can make use of it for managing their locations and hotel details.</a:t>
            </a:r>
          </a:p>
          <a:p>
            <a:r>
              <a:rPr lang="en-US" sz="2400" dirty="0">
                <a:latin typeface="Avenir Next LT Pro (Body)"/>
              </a:rPr>
              <a:t>We will be putting an effort to provide the right choice to people when they  plan a holiday.</a:t>
            </a:r>
          </a:p>
          <a:p>
            <a:pPr marL="0" indent="0">
              <a:buNone/>
            </a:pPr>
            <a:endParaRPr lang="en-US" sz="2400" dirty="0">
              <a:latin typeface="Avenir Next LT Pro (Body)"/>
            </a:endParaRPr>
          </a:p>
        </p:txBody>
      </p:sp>
    </p:spTree>
    <p:extLst>
      <p:ext uri="{BB962C8B-B14F-4D97-AF65-F5344CB8AC3E}">
        <p14:creationId xmlns:p14="http://schemas.microsoft.com/office/powerpoint/2010/main" val="752174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3D7BE-FA9E-A45A-4DF1-9AD905707898}"/>
              </a:ext>
            </a:extLst>
          </p:cNvPr>
          <p:cNvSpPr>
            <a:spLocks noGrp="1"/>
          </p:cNvSpPr>
          <p:nvPr>
            <p:ph type="title"/>
          </p:nvPr>
        </p:nvSpPr>
        <p:spPr/>
        <p:txBody>
          <a:bodyPr/>
          <a:lstStyle/>
          <a:p>
            <a:pPr algn="ctr"/>
            <a:r>
              <a:rPr lang="en-US" dirty="0"/>
              <a:t>Facilities required for proposed work</a:t>
            </a:r>
          </a:p>
        </p:txBody>
      </p:sp>
      <p:sp>
        <p:nvSpPr>
          <p:cNvPr id="3" name="Content Placeholder 2">
            <a:extLst>
              <a:ext uri="{FF2B5EF4-FFF2-40B4-BE49-F238E27FC236}">
                <a16:creationId xmlns:a16="http://schemas.microsoft.com/office/drawing/2014/main" id="{73B70D89-C126-CFB7-FE61-E270BCEC4ECD}"/>
              </a:ext>
            </a:extLst>
          </p:cNvPr>
          <p:cNvSpPr>
            <a:spLocks noGrp="1"/>
          </p:cNvSpPr>
          <p:nvPr>
            <p:ph idx="1"/>
          </p:nvPr>
        </p:nvSpPr>
        <p:spPr>
          <a:xfrm>
            <a:off x="1066800" y="2935704"/>
            <a:ext cx="10058400" cy="3017039"/>
          </a:xfrm>
        </p:spPr>
        <p:txBody>
          <a:bodyPr>
            <a:normAutofit/>
          </a:bodyPr>
          <a:lstStyle/>
          <a:p>
            <a:r>
              <a:rPr lang="en-US" sz="2000" dirty="0">
                <a:latin typeface="Avenir Next LT Pro (Body)"/>
              </a:rPr>
              <a:t>Visual Studio Code for writing HTML.</a:t>
            </a:r>
          </a:p>
          <a:p>
            <a:r>
              <a:rPr lang="en-US" sz="2000" dirty="0">
                <a:latin typeface="Avenir Next LT Pro (Body)"/>
              </a:rPr>
              <a:t>Visual Studio Code for writing CSS.</a:t>
            </a:r>
          </a:p>
          <a:p>
            <a:r>
              <a:rPr lang="en-US" sz="2000" dirty="0">
                <a:latin typeface="Avenir Next LT Pro (Body)"/>
              </a:rPr>
              <a:t>Visual Studio Code for writing JavaScript.</a:t>
            </a:r>
          </a:p>
        </p:txBody>
      </p:sp>
    </p:spTree>
    <p:extLst>
      <p:ext uri="{BB962C8B-B14F-4D97-AF65-F5344CB8AC3E}">
        <p14:creationId xmlns:p14="http://schemas.microsoft.com/office/powerpoint/2010/main" val="1120709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5C472-CD3B-FCE1-8D87-E4480D2ABA38}"/>
              </a:ext>
            </a:extLst>
          </p:cNvPr>
          <p:cNvSpPr>
            <a:spLocks noGrp="1"/>
          </p:cNvSpPr>
          <p:nvPr>
            <p:ph type="title"/>
          </p:nvPr>
        </p:nvSpPr>
        <p:spPr>
          <a:xfrm>
            <a:off x="851418" y="914400"/>
            <a:ext cx="10058400" cy="690465"/>
          </a:xfrm>
        </p:spPr>
        <p:txBody>
          <a:bodyPr>
            <a:normAutofit fontScale="90000"/>
          </a:bodyPr>
          <a:lstStyle/>
          <a:p>
            <a:pPr algn="ctr"/>
            <a:r>
              <a:rPr lang="en-GB" dirty="0"/>
              <a:t>L</a:t>
            </a:r>
            <a:r>
              <a:rPr lang="en-IN" dirty="0"/>
              <a:t>AYOUT</a:t>
            </a:r>
          </a:p>
        </p:txBody>
      </p:sp>
      <p:sp>
        <p:nvSpPr>
          <p:cNvPr id="4" name="Content Placeholder 3">
            <a:extLst>
              <a:ext uri="{FF2B5EF4-FFF2-40B4-BE49-F238E27FC236}">
                <a16:creationId xmlns:a16="http://schemas.microsoft.com/office/drawing/2014/main" id="{9873A309-05B0-485D-E76B-69DE76BF9EAC}"/>
              </a:ext>
            </a:extLst>
          </p:cNvPr>
          <p:cNvSpPr>
            <a:spLocks noGrp="1"/>
          </p:cNvSpPr>
          <p:nvPr>
            <p:ph idx="1"/>
          </p:nvPr>
        </p:nvSpPr>
        <p:spPr/>
        <p:txBody>
          <a:bodyPr/>
          <a:lstStyle/>
          <a:p>
            <a:endParaRPr lang="en-IN" dirty="0"/>
          </a:p>
          <a:p>
            <a:endParaRPr lang="en-IN" dirty="0"/>
          </a:p>
          <a:p>
            <a:endParaRPr lang="en-IN" dirty="0"/>
          </a:p>
          <a:p>
            <a:endParaRPr lang="en-IN" dirty="0"/>
          </a:p>
        </p:txBody>
      </p:sp>
      <p:pic>
        <p:nvPicPr>
          <p:cNvPr id="6" name="Picture 5">
            <a:extLst>
              <a:ext uri="{FF2B5EF4-FFF2-40B4-BE49-F238E27FC236}">
                <a16:creationId xmlns:a16="http://schemas.microsoft.com/office/drawing/2014/main" id="{648670B2-1282-C04A-53A5-2494813D7F78}"/>
              </a:ext>
            </a:extLst>
          </p:cNvPr>
          <p:cNvPicPr>
            <a:picLocks noChangeAspect="1"/>
          </p:cNvPicPr>
          <p:nvPr/>
        </p:nvPicPr>
        <p:blipFill>
          <a:blip r:embed="rId2"/>
          <a:stretch>
            <a:fillRect/>
          </a:stretch>
        </p:blipFill>
        <p:spPr>
          <a:xfrm>
            <a:off x="2005601" y="1699557"/>
            <a:ext cx="8180795" cy="4350369"/>
          </a:xfrm>
          <a:prstGeom prst="rect">
            <a:avLst/>
          </a:prstGeom>
        </p:spPr>
      </p:pic>
    </p:spTree>
    <p:extLst>
      <p:ext uri="{BB962C8B-B14F-4D97-AF65-F5344CB8AC3E}">
        <p14:creationId xmlns:p14="http://schemas.microsoft.com/office/powerpoint/2010/main" val="2589827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C23BF-A0F5-ED13-1A85-45F528C4AB99}"/>
              </a:ext>
            </a:extLst>
          </p:cNvPr>
          <p:cNvSpPr>
            <a:spLocks noGrp="1"/>
          </p:cNvSpPr>
          <p:nvPr>
            <p:ph type="title"/>
          </p:nvPr>
        </p:nvSpPr>
        <p:spPr/>
        <p:txBody>
          <a:bodyPr>
            <a:normAutofit fontScale="90000"/>
          </a:bodyPr>
          <a:lstStyle/>
          <a:p>
            <a:r>
              <a:rPr lang="en-IN" dirty="0"/>
              <a:t>        PROBLEMS IN EXISTING WEBSITE</a:t>
            </a:r>
          </a:p>
        </p:txBody>
      </p:sp>
      <p:sp>
        <p:nvSpPr>
          <p:cNvPr id="3" name="Content Placeholder 2">
            <a:extLst>
              <a:ext uri="{FF2B5EF4-FFF2-40B4-BE49-F238E27FC236}">
                <a16:creationId xmlns:a16="http://schemas.microsoft.com/office/drawing/2014/main" id="{C59D8DBB-58D9-33D2-789D-8A6BA3F56CC1}"/>
              </a:ext>
            </a:extLst>
          </p:cNvPr>
          <p:cNvSpPr>
            <a:spLocks noGrp="1"/>
          </p:cNvSpPr>
          <p:nvPr>
            <p:ph idx="1"/>
          </p:nvPr>
        </p:nvSpPr>
        <p:spPr/>
        <p:txBody>
          <a:bodyPr/>
          <a:lstStyle/>
          <a:p>
            <a:endParaRPr lang="en-US" sz="1800" dirty="0">
              <a:effectLst/>
              <a:latin typeface="Times New Roman" panose="02020603050405020304" pitchFamily="18" charset="0"/>
              <a:ea typeface="Liberation Serif"/>
              <a:cs typeface="Liberation Serif"/>
            </a:endParaRPr>
          </a:p>
          <a:p>
            <a:pPr>
              <a:buFont typeface="Courier New" panose="02070309020205020404" pitchFamily="49" charset="0"/>
              <a:buChar char="o"/>
            </a:pPr>
            <a:r>
              <a:rPr lang="en-US" sz="1800" dirty="0">
                <a:effectLst/>
                <a:latin typeface="Times New Roman" panose="02020603050405020304" pitchFamily="18" charset="0"/>
                <a:ea typeface="Liberation Serif"/>
                <a:cs typeface="Liberation Serif"/>
              </a:rPr>
              <a:t> </a:t>
            </a:r>
            <a:r>
              <a:rPr lang="en-US" sz="2000" dirty="0">
                <a:effectLst/>
                <a:latin typeface="Avenir Next LT Pro (Body)"/>
                <a:ea typeface="Liberation Serif"/>
                <a:cs typeface="Liberation Serif"/>
              </a:rPr>
              <a:t>The website is difficult to traverse</a:t>
            </a:r>
          </a:p>
          <a:p>
            <a:pPr>
              <a:buFont typeface="Courier New" panose="02070309020205020404" pitchFamily="49" charset="0"/>
              <a:buChar char="o"/>
            </a:pPr>
            <a:r>
              <a:rPr lang="en-GB" sz="2000" b="0" i="0" u="none" strike="noStrike" dirty="0">
                <a:solidFill>
                  <a:srgbClr val="000000"/>
                </a:solidFill>
                <a:effectLst/>
                <a:latin typeface="Avenir Next LT Pro (Body)"/>
              </a:rPr>
              <a:t>Other website only provide information about famous places</a:t>
            </a:r>
            <a:endParaRPr lang="en-US" sz="2000" dirty="0">
              <a:effectLst/>
              <a:latin typeface="Avenir Next LT Pro (Body)"/>
              <a:ea typeface="Liberation Serif"/>
              <a:cs typeface="Liberation Serif"/>
            </a:endParaRPr>
          </a:p>
          <a:p>
            <a:pPr>
              <a:buFont typeface="Courier New" panose="02070309020205020404" pitchFamily="49" charset="0"/>
              <a:buChar char="o"/>
            </a:pPr>
            <a:r>
              <a:rPr lang="en-US" sz="2000" dirty="0">
                <a:effectLst/>
                <a:latin typeface="Avenir Next LT Pro (Body)"/>
                <a:ea typeface="Liberation Serif"/>
                <a:cs typeface="Liberation Serif"/>
              </a:rPr>
              <a:t>Lack of animation</a:t>
            </a:r>
          </a:p>
          <a:p>
            <a:pPr>
              <a:buFont typeface="Courier New" panose="02070309020205020404" pitchFamily="49" charset="0"/>
              <a:buChar char="o"/>
            </a:pPr>
            <a:r>
              <a:rPr lang="en-GB" sz="2000" b="0" i="0" u="none" strike="noStrike" dirty="0">
                <a:solidFill>
                  <a:srgbClr val="000000"/>
                </a:solidFill>
                <a:effectLst/>
                <a:latin typeface="Avenir Next LT Pro (Body)"/>
              </a:rPr>
              <a:t>Agent charge commission of about 10-20% of gross amount</a:t>
            </a:r>
            <a:endParaRPr lang="en-US" sz="2000" dirty="0">
              <a:latin typeface="Avenir Next LT Pro (Body)"/>
              <a:ea typeface="Liberation Serif"/>
              <a:cs typeface="Liberation Serif"/>
            </a:endParaRPr>
          </a:p>
          <a:p>
            <a:pPr>
              <a:buFont typeface="Courier New" panose="02070309020205020404" pitchFamily="49" charset="0"/>
              <a:buChar char="o"/>
            </a:pPr>
            <a:r>
              <a:rPr lang="en-US" sz="2000" dirty="0">
                <a:latin typeface="Avenir Next LT Pro (Body)"/>
              </a:rPr>
              <a:t>Not eye catchy</a:t>
            </a:r>
            <a:endParaRPr lang="en-IN" sz="2000" dirty="0">
              <a:latin typeface="Avenir Next LT Pro (Body)"/>
            </a:endParaRPr>
          </a:p>
        </p:txBody>
      </p:sp>
    </p:spTree>
    <p:extLst>
      <p:ext uri="{BB962C8B-B14F-4D97-AF65-F5344CB8AC3E}">
        <p14:creationId xmlns:p14="http://schemas.microsoft.com/office/powerpoint/2010/main" val="2662828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FF322-6DF1-A4F5-6CE6-23E7F0854EB0}"/>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BDC47E43-7F71-F287-E758-07B2DA8A2A66}"/>
              </a:ext>
            </a:extLst>
          </p:cNvPr>
          <p:cNvSpPr>
            <a:spLocks noGrp="1"/>
          </p:cNvSpPr>
          <p:nvPr>
            <p:ph idx="1"/>
          </p:nvPr>
        </p:nvSpPr>
        <p:spPr>
          <a:xfrm>
            <a:off x="1066800" y="2534652"/>
            <a:ext cx="10058400" cy="3418091"/>
          </a:xfrm>
        </p:spPr>
        <p:txBody>
          <a:bodyPr>
            <a:normAutofit/>
          </a:bodyPr>
          <a:lstStyle/>
          <a:p>
            <a:r>
              <a:rPr lang="en-GB" sz="2000" b="0" i="0" u="none" strike="noStrike" dirty="0">
                <a:solidFill>
                  <a:srgbClr val="000000"/>
                </a:solidFill>
                <a:effectLst/>
                <a:latin typeface="Avenir Next LT Pro (Body)"/>
              </a:rPr>
              <a:t>Tourist Guidance will provide the users with lot of information through photos &amp; reviews of other travellers.</a:t>
            </a:r>
            <a:endParaRPr lang="en-GB" sz="2000" dirty="0">
              <a:solidFill>
                <a:srgbClr val="000000"/>
              </a:solidFill>
              <a:latin typeface="Avenir Next LT Pro (Body)"/>
            </a:endParaRPr>
          </a:p>
          <a:p>
            <a:r>
              <a:rPr lang="en-GB" sz="2000" b="0" i="0" u="none" strike="noStrike" dirty="0">
                <a:solidFill>
                  <a:srgbClr val="000000"/>
                </a:solidFill>
                <a:effectLst/>
                <a:latin typeface="Avenir Next LT Pro (Body)"/>
              </a:rPr>
              <a:t>Using our website, will provide you more efficient, more convenient &amp; the best travel experience ever.</a:t>
            </a:r>
            <a:endParaRPr lang="en-US" sz="2000" dirty="0">
              <a:latin typeface="Avenir Next LT Pro (Body)"/>
            </a:endParaRPr>
          </a:p>
          <a:p>
            <a:r>
              <a:rPr lang="en-US" sz="2000" dirty="0">
                <a:latin typeface="Avenir Next LT Pro (Body)"/>
              </a:rPr>
              <a:t>Navigation through the site is easy.</a:t>
            </a:r>
          </a:p>
          <a:p>
            <a:pPr marL="0" indent="0">
              <a:buNone/>
            </a:pPr>
            <a:endParaRPr lang="en-US" sz="1600" dirty="0">
              <a:latin typeface="Avenir Next LT Pro (Body)"/>
            </a:endParaRPr>
          </a:p>
        </p:txBody>
      </p:sp>
    </p:spTree>
    <p:extLst>
      <p:ext uri="{BB962C8B-B14F-4D97-AF65-F5344CB8AC3E}">
        <p14:creationId xmlns:p14="http://schemas.microsoft.com/office/powerpoint/2010/main" val="1263875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3A433-8451-8451-6D59-898E1582E133}"/>
              </a:ext>
            </a:extLst>
          </p:cNvPr>
          <p:cNvSpPr>
            <a:spLocks noGrp="1"/>
          </p:cNvSpPr>
          <p:nvPr>
            <p:ph type="title"/>
          </p:nvPr>
        </p:nvSpPr>
        <p:spPr/>
        <p:txBody>
          <a:bodyPr/>
          <a:lstStyle/>
          <a:p>
            <a:pPr algn="ctr"/>
            <a:r>
              <a:rPr lang="en-US" dirty="0"/>
              <a:t>References</a:t>
            </a:r>
          </a:p>
        </p:txBody>
      </p:sp>
      <p:sp>
        <p:nvSpPr>
          <p:cNvPr id="3" name="Content Placeholder 2">
            <a:extLst>
              <a:ext uri="{FF2B5EF4-FFF2-40B4-BE49-F238E27FC236}">
                <a16:creationId xmlns:a16="http://schemas.microsoft.com/office/drawing/2014/main" id="{345EEBE3-3213-9D98-C355-1FD8D4FD5DBA}"/>
              </a:ext>
            </a:extLst>
          </p:cNvPr>
          <p:cNvSpPr>
            <a:spLocks noGrp="1"/>
          </p:cNvSpPr>
          <p:nvPr>
            <p:ph idx="1"/>
          </p:nvPr>
        </p:nvSpPr>
        <p:spPr>
          <a:xfrm>
            <a:off x="1066800" y="2715208"/>
            <a:ext cx="10058400" cy="3237536"/>
          </a:xfrm>
        </p:spPr>
        <p:txBody>
          <a:bodyPr>
            <a:normAutofit/>
          </a:bodyPr>
          <a:lstStyle/>
          <a:p>
            <a:r>
              <a:rPr lang="en-GB" sz="2000" b="0" i="0" u="none" strike="noStrike" dirty="0">
                <a:solidFill>
                  <a:srgbClr val="000000"/>
                </a:solidFill>
                <a:effectLst/>
                <a:latin typeface="Avenir Next LT Pro (Body)"/>
              </a:rPr>
              <a:t>Research on Personalized Tourist Attraction Recommendation based on Tag and Collaborative Filtering Yanqing Cui, </a:t>
            </a:r>
            <a:r>
              <a:rPr lang="en-GB" sz="2000" b="0" i="0" u="none" strike="noStrike" dirty="0" err="1">
                <a:solidFill>
                  <a:srgbClr val="000000"/>
                </a:solidFill>
                <a:effectLst/>
                <a:latin typeface="Avenir Next LT Pro (Body)"/>
              </a:rPr>
              <a:t>Chuanlin</a:t>
            </a:r>
            <a:r>
              <a:rPr lang="en-GB" sz="2000" b="0" i="0" u="none" strike="noStrike" dirty="0">
                <a:solidFill>
                  <a:srgbClr val="000000"/>
                </a:solidFill>
                <a:effectLst/>
                <a:latin typeface="Avenir Next LT Pro (Body)"/>
              </a:rPr>
              <a:t> Huang, </a:t>
            </a:r>
            <a:r>
              <a:rPr lang="en-GB" sz="2000" b="0" i="0" u="none" strike="noStrike" dirty="0" err="1">
                <a:solidFill>
                  <a:srgbClr val="000000"/>
                </a:solidFill>
                <a:effectLst/>
                <a:latin typeface="Avenir Next LT Pro (Body)"/>
              </a:rPr>
              <a:t>Yanping</a:t>
            </a:r>
            <a:r>
              <a:rPr lang="en-GB" sz="2000" b="0" i="0" u="none" strike="noStrike" dirty="0">
                <a:solidFill>
                  <a:srgbClr val="000000"/>
                </a:solidFill>
                <a:effectLst/>
                <a:latin typeface="Avenir Next LT Pro (Body)"/>
              </a:rPr>
              <a:t> Wang-</a:t>
            </a:r>
            <a:r>
              <a:rPr lang="en-IN" sz="2000" b="0" i="0" u="none" strike="noStrike" kern="1200" dirty="0">
                <a:solidFill>
                  <a:schemeClr val="dk1"/>
                </a:solidFill>
                <a:effectLst/>
                <a:latin typeface="Avenir Next LT Pro (Body)"/>
                <a:ea typeface="+mn-ea"/>
                <a:cs typeface="+mn-cs"/>
              </a:rPr>
              <a:t>IEEE XPLORE/2016</a:t>
            </a:r>
            <a:endParaRPr lang="en-US" sz="2000" dirty="0">
              <a:latin typeface="Avenir Next LT Pro (Body)"/>
            </a:endParaRPr>
          </a:p>
          <a:p>
            <a:r>
              <a:rPr lang="en-US" sz="2000" dirty="0">
                <a:latin typeface="Avenir Next LT Pro (Body)"/>
              </a:rPr>
              <a:t>Veena World Website(</a:t>
            </a:r>
            <a:r>
              <a:rPr lang="en-US" sz="1600" dirty="0">
                <a:latin typeface="Avenir Next LT Pro (Body)"/>
              </a:rPr>
              <a:t>www.veenaworld.com)</a:t>
            </a:r>
            <a:endParaRPr lang="en-US" sz="2000" dirty="0">
              <a:latin typeface="Avenir Next LT Pro (Body)"/>
            </a:endParaRPr>
          </a:p>
          <a:p>
            <a:r>
              <a:rPr lang="en-US" sz="2000" dirty="0">
                <a:latin typeface="Avenir Next LT Pro (Body)"/>
              </a:rPr>
              <a:t>Swastik Tours Website</a:t>
            </a:r>
            <a:r>
              <a:rPr lang="en-US" sz="1600" dirty="0">
                <a:latin typeface="Avenir Next LT Pro (Body)"/>
              </a:rPr>
              <a:t>(www.swastiktours.com)</a:t>
            </a:r>
            <a:endParaRPr lang="en-US" sz="2000" dirty="0">
              <a:latin typeface="Avenir Next LT Pro (Body)"/>
            </a:endParaRPr>
          </a:p>
          <a:p>
            <a:r>
              <a:rPr lang="en-US" sz="2000" dirty="0">
                <a:latin typeface="Avenir Next LT Pro (Body)"/>
              </a:rPr>
              <a:t>Club Mahindra Website</a:t>
            </a:r>
            <a:r>
              <a:rPr lang="en-US" sz="1600" dirty="0">
                <a:latin typeface="Avenir Next LT Pro (Body)"/>
              </a:rPr>
              <a:t>(www.clubmahindra.com)</a:t>
            </a:r>
          </a:p>
          <a:p>
            <a:endParaRPr lang="en-US" sz="2000" dirty="0">
              <a:latin typeface="Avenir Next LT Pro (Body)"/>
            </a:endParaRPr>
          </a:p>
          <a:p>
            <a:endParaRPr lang="en-US" sz="2000" dirty="0">
              <a:latin typeface="Avenir Next LT Pro (Body)"/>
            </a:endParaRPr>
          </a:p>
        </p:txBody>
      </p:sp>
    </p:spTree>
    <p:extLst>
      <p:ext uri="{BB962C8B-B14F-4D97-AF65-F5344CB8AC3E}">
        <p14:creationId xmlns:p14="http://schemas.microsoft.com/office/powerpoint/2010/main" val="155144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71252-E1EB-862E-CAE4-9494760B9753}"/>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061561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35612-E8F9-C80B-D3F5-9C884BB65C2C}"/>
              </a:ext>
            </a:extLst>
          </p:cNvPr>
          <p:cNvSpPr>
            <a:spLocks noGrp="1"/>
          </p:cNvSpPr>
          <p:nvPr>
            <p:ph type="title"/>
          </p:nvPr>
        </p:nvSpPr>
        <p:spPr/>
        <p:txBody>
          <a:bodyPr/>
          <a:lstStyle/>
          <a:p>
            <a:pPr algn="ctr"/>
            <a:r>
              <a:rPr lang="en-US" dirty="0"/>
              <a:t>Table Of Contents</a:t>
            </a:r>
          </a:p>
        </p:txBody>
      </p:sp>
      <p:sp>
        <p:nvSpPr>
          <p:cNvPr id="3" name="Content Placeholder 2">
            <a:extLst>
              <a:ext uri="{FF2B5EF4-FFF2-40B4-BE49-F238E27FC236}">
                <a16:creationId xmlns:a16="http://schemas.microsoft.com/office/drawing/2014/main" id="{2AB5AA6D-1CC6-C0A0-F312-B09031FEED91}"/>
              </a:ext>
            </a:extLst>
          </p:cNvPr>
          <p:cNvSpPr>
            <a:spLocks noGrp="1"/>
          </p:cNvSpPr>
          <p:nvPr>
            <p:ph idx="1"/>
          </p:nvPr>
        </p:nvSpPr>
        <p:spPr/>
        <p:txBody>
          <a:bodyPr>
            <a:normAutofit lnSpcReduction="10000"/>
          </a:bodyPr>
          <a:lstStyle/>
          <a:p>
            <a:r>
              <a:rPr lang="en-US" sz="1600" dirty="0">
                <a:latin typeface="Avenir Next LT Pro (Body)"/>
              </a:rPr>
              <a:t>Problem Statement</a:t>
            </a:r>
          </a:p>
          <a:p>
            <a:r>
              <a:rPr lang="en-US" sz="1600" dirty="0">
                <a:latin typeface="Avenir Next LT Pro (Body)"/>
              </a:rPr>
              <a:t>Introduction</a:t>
            </a:r>
          </a:p>
          <a:p>
            <a:r>
              <a:rPr lang="en-US" sz="1600" dirty="0">
                <a:latin typeface="Avenir Next LT Pro (Body)"/>
              </a:rPr>
              <a:t>Literature Review</a:t>
            </a:r>
          </a:p>
          <a:p>
            <a:r>
              <a:rPr lang="en-US" sz="1600" dirty="0">
                <a:latin typeface="Avenir Next LT Pro (Body)"/>
              </a:rPr>
              <a:t>Objectives</a:t>
            </a:r>
          </a:p>
          <a:p>
            <a:r>
              <a:rPr lang="en-US" sz="1600" dirty="0">
                <a:latin typeface="Avenir Next LT Pro (Body)"/>
              </a:rPr>
              <a:t>Scope </a:t>
            </a:r>
          </a:p>
          <a:p>
            <a:r>
              <a:rPr lang="en-US" sz="1600" dirty="0">
                <a:latin typeface="Avenir Next LT Pro (Body)"/>
              </a:rPr>
              <a:t>Facilities Required for Proposed Work</a:t>
            </a:r>
          </a:p>
          <a:p>
            <a:r>
              <a:rPr lang="en-US" sz="1600" dirty="0">
                <a:latin typeface="Avenir Next LT Pro (Body)"/>
              </a:rPr>
              <a:t>Layout</a:t>
            </a:r>
            <a:endParaRPr lang="en-US" sz="1600" b="1" dirty="0">
              <a:latin typeface="Avenir Next LT Pro (Body)"/>
            </a:endParaRPr>
          </a:p>
          <a:p>
            <a:r>
              <a:rPr lang="en-US" sz="1600" dirty="0">
                <a:latin typeface="Avenir Next LT Pro (Body)"/>
              </a:rPr>
              <a:t>Conclusion</a:t>
            </a:r>
          </a:p>
          <a:p>
            <a:r>
              <a:rPr lang="en-US" sz="1600" dirty="0">
                <a:latin typeface="Avenir Next LT Pro (Body)"/>
              </a:rPr>
              <a:t>References</a:t>
            </a:r>
          </a:p>
          <a:p>
            <a:endParaRPr lang="en-US" dirty="0">
              <a:latin typeface="Avenir Next LT Pro (Body)"/>
            </a:endParaRPr>
          </a:p>
        </p:txBody>
      </p:sp>
    </p:spTree>
    <p:extLst>
      <p:ext uri="{BB962C8B-B14F-4D97-AF65-F5344CB8AC3E}">
        <p14:creationId xmlns:p14="http://schemas.microsoft.com/office/powerpoint/2010/main" val="193134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D3D05-7D46-CA38-61F3-116B4737D077}"/>
              </a:ext>
            </a:extLst>
          </p:cNvPr>
          <p:cNvSpPr>
            <a:spLocks noGrp="1"/>
          </p:cNvSpPr>
          <p:nvPr>
            <p:ph type="title"/>
          </p:nvPr>
        </p:nvSpPr>
        <p:spPr/>
        <p:txBody>
          <a:bodyPr/>
          <a:lstStyle/>
          <a:p>
            <a:pPr algn="ctr"/>
            <a:r>
              <a:rPr lang="en-US" dirty="0">
                <a:latin typeface="Avenir Next LT Pro (Body)"/>
              </a:rPr>
              <a:t>Problem Statement</a:t>
            </a:r>
          </a:p>
        </p:txBody>
      </p:sp>
      <p:sp>
        <p:nvSpPr>
          <p:cNvPr id="3" name="Content Placeholder 2">
            <a:extLst>
              <a:ext uri="{FF2B5EF4-FFF2-40B4-BE49-F238E27FC236}">
                <a16:creationId xmlns:a16="http://schemas.microsoft.com/office/drawing/2014/main" id="{306D19D2-7A40-EC0C-200B-213ABD06E5A6}"/>
              </a:ext>
            </a:extLst>
          </p:cNvPr>
          <p:cNvSpPr>
            <a:spLocks noGrp="1"/>
          </p:cNvSpPr>
          <p:nvPr>
            <p:ph idx="1"/>
          </p:nvPr>
        </p:nvSpPr>
        <p:spPr>
          <a:xfrm>
            <a:off x="1066800" y="2839452"/>
            <a:ext cx="10058400" cy="3113291"/>
          </a:xfrm>
        </p:spPr>
        <p:txBody>
          <a:bodyPr>
            <a:normAutofit/>
          </a:bodyPr>
          <a:lstStyle/>
          <a:p>
            <a:r>
              <a:rPr lang="en-GB" i="0" u="none" strike="noStrike" dirty="0">
                <a:solidFill>
                  <a:srgbClr val="000000"/>
                </a:solidFill>
                <a:effectLst/>
                <a:latin typeface="Times New Roman" panose="02020603050405020304" pitchFamily="18" charset="0"/>
                <a:cs typeface="Times New Roman" panose="02020603050405020304" pitchFamily="18" charset="0"/>
              </a:rPr>
              <a:t>To simplify user experience in</a:t>
            </a:r>
            <a:r>
              <a:rPr lang="en-GB" dirty="0">
                <a:solidFill>
                  <a:srgbClr val="000000"/>
                </a:solidFill>
                <a:latin typeface="Times New Roman" panose="02020603050405020304" pitchFamily="18" charset="0"/>
                <a:cs typeface="Times New Roman" panose="02020603050405020304" pitchFamily="18" charset="0"/>
              </a:rPr>
              <a:t> </a:t>
            </a:r>
            <a:r>
              <a:rPr lang="en-GB" i="0" u="none" strike="noStrike" dirty="0">
                <a:solidFill>
                  <a:srgbClr val="000000"/>
                </a:solidFill>
                <a:effectLst/>
                <a:latin typeface="Times New Roman" panose="02020603050405020304" pitchFamily="18" charset="0"/>
                <a:cs typeface="Times New Roman" panose="02020603050405020304" pitchFamily="18" charset="0"/>
              </a:rPr>
              <a:t>travel and tourism.</a:t>
            </a:r>
            <a:endParaRPr lang="en-GB" dirty="0">
              <a:solidFill>
                <a:srgbClr val="000000"/>
              </a:solidFill>
              <a:effectLst/>
              <a:latin typeface="Times New Roman" panose="02020603050405020304" pitchFamily="18" charset="0"/>
              <a:cs typeface="Times New Roman" panose="02020603050405020304" pitchFamily="18" charset="0"/>
            </a:endParaRPr>
          </a:p>
          <a:p>
            <a:r>
              <a:rPr lang="en-GB" i="0" u="none" strike="noStrike" dirty="0">
                <a:solidFill>
                  <a:srgbClr val="000000"/>
                </a:solidFill>
                <a:effectLst/>
                <a:latin typeface="Times New Roman" panose="02020603050405020304" pitchFamily="18" charset="0"/>
                <a:cs typeface="Times New Roman" panose="02020603050405020304" pitchFamily="18" charset="0"/>
              </a:rPr>
              <a:t>To provide you best destination</a:t>
            </a:r>
            <a:r>
              <a:rPr lang="en-GB" dirty="0">
                <a:solidFill>
                  <a:srgbClr val="000000"/>
                </a:solidFill>
                <a:latin typeface="Times New Roman" panose="02020603050405020304" pitchFamily="18" charset="0"/>
                <a:cs typeface="Times New Roman" panose="02020603050405020304" pitchFamily="18" charset="0"/>
              </a:rPr>
              <a:t> </a:t>
            </a:r>
            <a:r>
              <a:rPr lang="en-GB" i="0" u="none" strike="noStrike" dirty="0">
                <a:solidFill>
                  <a:srgbClr val="000000"/>
                </a:solidFill>
                <a:effectLst/>
                <a:latin typeface="Times New Roman" panose="02020603050405020304" pitchFamily="18" charset="0"/>
                <a:cs typeface="Times New Roman" panose="02020603050405020304" pitchFamily="18" charset="0"/>
              </a:rPr>
              <a:t>places depending upon your taste.</a:t>
            </a:r>
            <a:endParaRPr lang="en-GB" dirty="0">
              <a:solidFill>
                <a:srgbClr val="000000"/>
              </a:solidFill>
              <a:effectLst/>
              <a:latin typeface="Times New Roman" panose="02020603050405020304" pitchFamily="18" charset="0"/>
              <a:cs typeface="Times New Roman" panose="02020603050405020304" pitchFamily="18" charset="0"/>
            </a:endParaRPr>
          </a:p>
          <a:p>
            <a:pPr marL="0" indent="0">
              <a:buNone/>
            </a:pPr>
            <a:endParaRPr lang="en-US" sz="1800" dirty="0">
              <a:latin typeface="Avenir Next LT Pro (Body)"/>
            </a:endParaRPr>
          </a:p>
        </p:txBody>
      </p:sp>
    </p:spTree>
    <p:extLst>
      <p:ext uri="{BB962C8B-B14F-4D97-AF65-F5344CB8AC3E}">
        <p14:creationId xmlns:p14="http://schemas.microsoft.com/office/powerpoint/2010/main" val="3018356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73ADF-32EE-32DC-A089-E6203194F3F8}"/>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E026764A-4562-67BA-1BF2-343595C5ABA1}"/>
              </a:ext>
            </a:extLst>
          </p:cNvPr>
          <p:cNvSpPr>
            <a:spLocks noGrp="1"/>
          </p:cNvSpPr>
          <p:nvPr>
            <p:ph idx="1"/>
          </p:nvPr>
        </p:nvSpPr>
        <p:spPr/>
        <p:txBody>
          <a:bodyPr>
            <a:normAutofit/>
          </a:bodyPr>
          <a:lstStyle/>
          <a:p>
            <a:r>
              <a:rPr lang="en-US" sz="2400" dirty="0">
                <a:latin typeface="Avenir Next LT Pro (Body)"/>
              </a:rPr>
              <a:t>Many businesses need a website  now If you have a travel business but everything is being done by word of mouth, then it will not work for long. </a:t>
            </a:r>
          </a:p>
          <a:p>
            <a:r>
              <a:rPr lang="en-US" sz="2400" dirty="0">
                <a:latin typeface="Avenir Next LT Pro (Body)"/>
              </a:rPr>
              <a:t>Customers are interested in exploring every location on their own without any intervention of travel operators and with the development of high technological trends and the constantly growing digital landscape, no tour agency can have a single success without an online presence.  Probably, this is the reason why the Net is full of travel websites.</a:t>
            </a:r>
            <a:endParaRPr lang="en-US" sz="2000" dirty="0">
              <a:latin typeface="Avenir Next LT Pro (Body)"/>
            </a:endParaRPr>
          </a:p>
        </p:txBody>
      </p:sp>
    </p:spTree>
    <p:extLst>
      <p:ext uri="{BB962C8B-B14F-4D97-AF65-F5344CB8AC3E}">
        <p14:creationId xmlns:p14="http://schemas.microsoft.com/office/powerpoint/2010/main" val="148308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17AAE-E95A-63C4-CB03-B89411A78FC0}"/>
              </a:ext>
            </a:extLst>
          </p:cNvPr>
          <p:cNvSpPr>
            <a:spLocks noGrp="1"/>
          </p:cNvSpPr>
          <p:nvPr>
            <p:ph type="title"/>
          </p:nvPr>
        </p:nvSpPr>
        <p:spPr>
          <a:xfrm>
            <a:off x="1066800" y="523495"/>
            <a:ext cx="10058400" cy="849322"/>
          </a:xfrm>
        </p:spPr>
        <p:txBody>
          <a:bodyPr/>
          <a:lstStyle/>
          <a:p>
            <a:pPr algn="ctr"/>
            <a:r>
              <a:rPr lang="en-US" dirty="0"/>
              <a:t>Literature Review</a:t>
            </a:r>
          </a:p>
        </p:txBody>
      </p:sp>
      <p:graphicFrame>
        <p:nvGraphicFramePr>
          <p:cNvPr id="4" name="Table 4">
            <a:extLst>
              <a:ext uri="{FF2B5EF4-FFF2-40B4-BE49-F238E27FC236}">
                <a16:creationId xmlns:a16="http://schemas.microsoft.com/office/drawing/2014/main" id="{114C1E08-AF09-AE4E-8310-8A48CB4199B6}"/>
              </a:ext>
            </a:extLst>
          </p:cNvPr>
          <p:cNvGraphicFramePr>
            <a:graphicFrameLocks noGrp="1"/>
          </p:cNvGraphicFramePr>
          <p:nvPr>
            <p:ph idx="1"/>
            <p:extLst>
              <p:ext uri="{D42A27DB-BD31-4B8C-83A1-F6EECF244321}">
                <p14:modId xmlns:p14="http://schemas.microsoft.com/office/powerpoint/2010/main" val="3274232396"/>
              </p:ext>
            </p:extLst>
          </p:nvPr>
        </p:nvGraphicFramePr>
        <p:xfrm>
          <a:off x="1279358" y="1305305"/>
          <a:ext cx="9633284" cy="4389120"/>
        </p:xfrm>
        <a:graphic>
          <a:graphicData uri="http://schemas.openxmlformats.org/drawingml/2006/table">
            <a:tbl>
              <a:tblPr firstRow="1" bandRow="1">
                <a:tableStyleId>{5C22544A-7EE6-4342-B048-85BDC9FD1C3A}</a:tableStyleId>
              </a:tblPr>
              <a:tblGrid>
                <a:gridCol w="4588042">
                  <a:extLst>
                    <a:ext uri="{9D8B030D-6E8A-4147-A177-3AD203B41FA5}">
                      <a16:colId xmlns:a16="http://schemas.microsoft.com/office/drawing/2014/main" val="264675369"/>
                    </a:ext>
                  </a:extLst>
                </a:gridCol>
                <a:gridCol w="5045242">
                  <a:extLst>
                    <a:ext uri="{9D8B030D-6E8A-4147-A177-3AD203B41FA5}">
                      <a16:colId xmlns:a16="http://schemas.microsoft.com/office/drawing/2014/main" val="2418810115"/>
                    </a:ext>
                  </a:extLst>
                </a:gridCol>
              </a:tblGrid>
              <a:tr h="430771">
                <a:tc>
                  <a:txBody>
                    <a:bodyPr/>
                    <a:lstStyle/>
                    <a:p>
                      <a:pPr algn="ctr"/>
                      <a:r>
                        <a:rPr lang="en-US" sz="2400" dirty="0">
                          <a:latin typeface="Avenir Next LT Pro (Body)"/>
                        </a:rPr>
                        <a:t>Name of the paper</a:t>
                      </a:r>
                      <a:endParaRPr lang="en-US" dirty="0">
                        <a:latin typeface="Avenir Next LT Pro (Body)"/>
                      </a:endParaRPr>
                    </a:p>
                  </a:txBody>
                  <a:tcPr/>
                </a:tc>
                <a:tc>
                  <a:txBody>
                    <a:bodyPr/>
                    <a:lstStyle/>
                    <a:p>
                      <a:pPr algn="ctr"/>
                      <a:r>
                        <a:rPr lang="en-US" sz="2400" dirty="0">
                          <a:latin typeface="Avenir Next LT Pro (Body)"/>
                        </a:rPr>
                        <a:t>Work Done</a:t>
                      </a:r>
                    </a:p>
                  </a:txBody>
                  <a:tcPr/>
                </a:tc>
                <a:extLst>
                  <a:ext uri="{0D108BD9-81ED-4DB2-BD59-A6C34878D82A}">
                    <a16:rowId xmlns:a16="http://schemas.microsoft.com/office/drawing/2014/main" val="986358354"/>
                  </a:ext>
                </a:extLst>
              </a:tr>
              <a:tr h="603079">
                <a:tc>
                  <a:txBody>
                    <a:bodyPr/>
                    <a:lstStyle/>
                    <a:p>
                      <a:r>
                        <a:rPr lang="en-IN" sz="1800" b="0" i="0" u="none" strike="noStrike" kern="1200" dirty="0">
                          <a:solidFill>
                            <a:schemeClr val="dk1"/>
                          </a:solidFill>
                          <a:effectLst/>
                          <a:latin typeface="Avenir Next LT Pro (Body)"/>
                          <a:ea typeface="+mn-ea"/>
                          <a:cs typeface="+mn-cs"/>
                        </a:rPr>
                        <a:t>IEEE XPLORE/2016</a:t>
                      </a:r>
                      <a:endParaRPr lang="en-US" dirty="0">
                        <a:latin typeface="Avenir Next LT Pro (Body)"/>
                      </a:endParaRPr>
                    </a:p>
                  </a:txBody>
                  <a:tcPr/>
                </a:tc>
                <a:tc>
                  <a:txBody>
                    <a:bodyPr/>
                    <a:lstStyle/>
                    <a:p>
                      <a:r>
                        <a:rPr lang="en-GB" sz="1800" b="0" i="0" u="none" strike="noStrike" kern="1200" dirty="0">
                          <a:solidFill>
                            <a:schemeClr val="dk1"/>
                          </a:solidFill>
                          <a:effectLst/>
                          <a:latin typeface="Avenir Next LT Pro (Body)"/>
                          <a:ea typeface="+mn-ea"/>
                          <a:cs typeface="+mn-cs"/>
                        </a:rPr>
                        <a:t>This paper builds a tourist attraction tag system, which links tourists and tourist attractions through the tag from which the tourist will be able to know in a particular state which place is most rated by the visitors. Its purpose is to show the rating of the place with the help of the tag.</a:t>
                      </a:r>
                      <a:endParaRPr lang="en-US" dirty="0">
                        <a:latin typeface="Avenir Next LT Pro (Body)"/>
                      </a:endParaRPr>
                    </a:p>
                  </a:txBody>
                  <a:tcPr/>
                </a:tc>
                <a:extLst>
                  <a:ext uri="{0D108BD9-81ED-4DB2-BD59-A6C34878D82A}">
                    <a16:rowId xmlns:a16="http://schemas.microsoft.com/office/drawing/2014/main" val="1939832698"/>
                  </a:ext>
                </a:extLst>
              </a:tr>
              <a:tr h="603079">
                <a:tc>
                  <a:txBody>
                    <a:bodyPr/>
                    <a:lstStyle/>
                    <a:p>
                      <a:r>
                        <a:rPr lang="en-US" dirty="0">
                          <a:latin typeface="Avenir Next LT Pro (Body)"/>
                        </a:rPr>
                        <a:t>Veena World Website</a:t>
                      </a:r>
                    </a:p>
                    <a:p>
                      <a:r>
                        <a:rPr lang="en-US" dirty="0">
                          <a:latin typeface="Avenir Next LT Pro (Body)"/>
                        </a:rPr>
                        <a:t>(www.veenaworld.com)</a:t>
                      </a:r>
                    </a:p>
                  </a:txBody>
                  <a:tcPr/>
                </a:tc>
                <a:tc>
                  <a:txBody>
                    <a:bodyPr/>
                    <a:lstStyle/>
                    <a:p>
                      <a:r>
                        <a:rPr lang="en-US" dirty="0">
                          <a:latin typeface="Avenir Next LT Pro (Body)"/>
                        </a:rPr>
                        <a:t>One stop website for International Travel.</a:t>
                      </a:r>
                    </a:p>
                  </a:txBody>
                  <a:tcPr/>
                </a:tc>
                <a:extLst>
                  <a:ext uri="{0D108BD9-81ED-4DB2-BD59-A6C34878D82A}">
                    <a16:rowId xmlns:a16="http://schemas.microsoft.com/office/drawing/2014/main" val="4138738616"/>
                  </a:ext>
                </a:extLst>
              </a:tr>
              <a:tr h="6030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venir Next LT Pro (Body)"/>
                        </a:rPr>
                        <a:t>Swastik Tours Website</a:t>
                      </a:r>
                    </a:p>
                    <a:p>
                      <a:r>
                        <a:rPr lang="en-US" dirty="0">
                          <a:latin typeface="Avenir Next LT Pro (Body)"/>
                        </a:rPr>
                        <a:t>(www.swastiktours.com)</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venir Next LT Pro (Body)"/>
                        </a:rPr>
                        <a:t>Direct links to all their famous tour packages from the main page.</a:t>
                      </a:r>
                    </a:p>
                    <a:p>
                      <a:endParaRPr lang="en-US" dirty="0">
                        <a:latin typeface="Avenir Next LT Pro (Body)"/>
                      </a:endParaRPr>
                    </a:p>
                  </a:txBody>
                  <a:tcPr/>
                </a:tc>
                <a:extLst>
                  <a:ext uri="{0D108BD9-81ED-4DB2-BD59-A6C34878D82A}">
                    <a16:rowId xmlns:a16="http://schemas.microsoft.com/office/drawing/2014/main" val="3930034678"/>
                  </a:ext>
                </a:extLst>
              </a:tr>
              <a:tr h="603079">
                <a:tc>
                  <a:txBody>
                    <a:bodyPr/>
                    <a:lstStyle/>
                    <a:p>
                      <a:r>
                        <a:rPr lang="en-US" dirty="0">
                          <a:latin typeface="Avenir Next LT Pro (Body)"/>
                        </a:rPr>
                        <a:t>Club Mahindra Website</a:t>
                      </a:r>
                    </a:p>
                    <a:p>
                      <a:r>
                        <a:rPr lang="en-US" dirty="0">
                          <a:latin typeface="Avenir Next LT Pro (Body)"/>
                        </a:rPr>
                        <a:t>(www.clubmahindra.com)</a:t>
                      </a:r>
                    </a:p>
                  </a:txBody>
                  <a:tcPr/>
                </a:tc>
                <a:tc>
                  <a:txBody>
                    <a:bodyPr/>
                    <a:lstStyle/>
                    <a:p>
                      <a:r>
                        <a:rPr lang="en-US" dirty="0">
                          <a:latin typeface="Avenir Next LT Pro (Body)"/>
                        </a:rPr>
                        <a:t>Famous for its lavish properties in almost every location in India and abroad.</a:t>
                      </a:r>
                    </a:p>
                  </a:txBody>
                  <a:tcPr/>
                </a:tc>
                <a:extLst>
                  <a:ext uri="{0D108BD9-81ED-4DB2-BD59-A6C34878D82A}">
                    <a16:rowId xmlns:a16="http://schemas.microsoft.com/office/drawing/2014/main" val="4042306776"/>
                  </a:ext>
                </a:extLst>
              </a:tr>
            </a:tbl>
          </a:graphicData>
        </a:graphic>
      </p:graphicFrame>
    </p:spTree>
    <p:extLst>
      <p:ext uri="{BB962C8B-B14F-4D97-AF65-F5344CB8AC3E}">
        <p14:creationId xmlns:p14="http://schemas.microsoft.com/office/powerpoint/2010/main" val="264140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B7F64-1A4E-C451-5D51-728950B874E0}"/>
              </a:ext>
            </a:extLst>
          </p:cNvPr>
          <p:cNvSpPr>
            <a:spLocks noGrp="1"/>
          </p:cNvSpPr>
          <p:nvPr>
            <p:ph type="title"/>
          </p:nvPr>
        </p:nvSpPr>
        <p:spPr>
          <a:xfrm>
            <a:off x="1066800" y="362675"/>
            <a:ext cx="10058400" cy="1216594"/>
          </a:xfrm>
        </p:spPr>
        <p:txBody>
          <a:bodyPr/>
          <a:lstStyle/>
          <a:p>
            <a:pPr algn="ctr"/>
            <a:r>
              <a:rPr lang="en-US" dirty="0"/>
              <a:t>Veena World Website</a:t>
            </a:r>
          </a:p>
        </p:txBody>
      </p:sp>
      <p:pic>
        <p:nvPicPr>
          <p:cNvPr id="6" name="Content Placeholder 5">
            <a:extLst>
              <a:ext uri="{FF2B5EF4-FFF2-40B4-BE49-F238E27FC236}">
                <a16:creationId xmlns:a16="http://schemas.microsoft.com/office/drawing/2014/main" id="{B9517070-B4F6-A143-CFDF-A07A21D9A1B6}"/>
              </a:ext>
            </a:extLst>
          </p:cNvPr>
          <p:cNvPicPr>
            <a:picLocks noGrp="1" noChangeAspect="1"/>
          </p:cNvPicPr>
          <p:nvPr>
            <p:ph sz="half" idx="1"/>
          </p:nvPr>
        </p:nvPicPr>
        <p:blipFill>
          <a:blip r:embed="rId2"/>
          <a:stretch>
            <a:fillRect/>
          </a:stretch>
        </p:blipFill>
        <p:spPr>
          <a:xfrm>
            <a:off x="1270206" y="1859188"/>
            <a:ext cx="4604971" cy="4027018"/>
          </a:xfrm>
        </p:spPr>
      </p:pic>
      <p:sp>
        <p:nvSpPr>
          <p:cNvPr id="4" name="Content Placeholder 3">
            <a:extLst>
              <a:ext uri="{FF2B5EF4-FFF2-40B4-BE49-F238E27FC236}">
                <a16:creationId xmlns:a16="http://schemas.microsoft.com/office/drawing/2014/main" id="{30E94946-5A40-1ED2-9C5D-10F3E53732F6}"/>
              </a:ext>
            </a:extLst>
          </p:cNvPr>
          <p:cNvSpPr>
            <a:spLocks noGrp="1"/>
          </p:cNvSpPr>
          <p:nvPr>
            <p:ph sz="half" idx="2"/>
          </p:nvPr>
        </p:nvSpPr>
        <p:spPr>
          <a:xfrm>
            <a:off x="6316824" y="1859188"/>
            <a:ext cx="4890720" cy="4236904"/>
          </a:xfrm>
        </p:spPr>
        <p:txBody>
          <a:bodyPr>
            <a:normAutofit/>
          </a:bodyPr>
          <a:lstStyle/>
          <a:p>
            <a:pPr marL="0" indent="0">
              <a:buNone/>
            </a:pPr>
            <a:r>
              <a:rPr lang="en-US" dirty="0">
                <a:latin typeface="Avenir Next LT Pro (Body)"/>
              </a:rPr>
              <a:t>Key Features:-</a:t>
            </a:r>
          </a:p>
          <a:p>
            <a:r>
              <a:rPr lang="en-US" dirty="0">
                <a:latin typeface="Avenir Next LT Pro (Body)"/>
              </a:rPr>
              <a:t>Displays famous packages at the very front.</a:t>
            </a:r>
          </a:p>
          <a:p>
            <a:r>
              <a:rPr lang="en-US" dirty="0">
                <a:latin typeface="Avenir Next LT Pro (Body)"/>
              </a:rPr>
              <a:t>Colorful and attractive.</a:t>
            </a:r>
          </a:p>
          <a:p>
            <a:r>
              <a:rPr lang="en-US" dirty="0">
                <a:latin typeface="Avenir Next LT Pro (Body)"/>
              </a:rPr>
              <a:t>Has relevant articles related to the travel scenario at the moment.</a:t>
            </a:r>
          </a:p>
          <a:p>
            <a:r>
              <a:rPr lang="en-US" dirty="0">
                <a:latin typeface="Avenir Next LT Pro (Body)"/>
              </a:rPr>
              <a:t>A clean user experience with great transition effects.</a:t>
            </a:r>
          </a:p>
          <a:p>
            <a:r>
              <a:rPr lang="en-US" dirty="0">
                <a:latin typeface="Avenir Next LT Pro (Body)"/>
              </a:rPr>
              <a:t>Well organized.</a:t>
            </a:r>
          </a:p>
          <a:p>
            <a:endParaRPr lang="en-US" dirty="0">
              <a:latin typeface="Avenir Next LT Pro (Body)"/>
            </a:endParaRPr>
          </a:p>
        </p:txBody>
      </p:sp>
      <p:sp>
        <p:nvSpPr>
          <p:cNvPr id="3" name="TextBox 2">
            <a:extLst>
              <a:ext uri="{FF2B5EF4-FFF2-40B4-BE49-F238E27FC236}">
                <a16:creationId xmlns:a16="http://schemas.microsoft.com/office/drawing/2014/main" id="{950DCD61-1C50-1C7E-B25B-F5349B15E8BF}"/>
              </a:ext>
            </a:extLst>
          </p:cNvPr>
          <p:cNvSpPr txBox="1"/>
          <p:nvPr/>
        </p:nvSpPr>
        <p:spPr>
          <a:xfrm>
            <a:off x="8817429" y="5896947"/>
            <a:ext cx="2827175" cy="369332"/>
          </a:xfrm>
          <a:prstGeom prst="rect">
            <a:avLst/>
          </a:prstGeom>
          <a:noFill/>
        </p:spPr>
        <p:txBody>
          <a:bodyPr wrap="square" rtlCol="0">
            <a:spAutoFit/>
          </a:bodyPr>
          <a:lstStyle/>
          <a:p>
            <a:r>
              <a:rPr lang="en-US" dirty="0">
                <a:hlinkClick r:id="rId3">
                  <a:extLst>
                    <a:ext uri="{A12FA001-AC4F-418D-AE19-62706E023703}">
                      <ahyp:hlinkClr xmlns:ahyp="http://schemas.microsoft.com/office/drawing/2018/hyperlinkcolor" val="tx"/>
                    </a:ext>
                  </a:extLst>
                </a:hlinkClick>
              </a:rPr>
              <a:t>www.veenaworld.com</a:t>
            </a:r>
            <a:endParaRPr lang="en-US" dirty="0"/>
          </a:p>
        </p:txBody>
      </p:sp>
    </p:spTree>
    <p:extLst>
      <p:ext uri="{BB962C8B-B14F-4D97-AF65-F5344CB8AC3E}">
        <p14:creationId xmlns:p14="http://schemas.microsoft.com/office/powerpoint/2010/main" val="1770229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9E7DD-0814-5ADE-91D9-C1770F0B5C28}"/>
              </a:ext>
            </a:extLst>
          </p:cNvPr>
          <p:cNvSpPr>
            <a:spLocks noGrp="1"/>
          </p:cNvSpPr>
          <p:nvPr>
            <p:ph type="title"/>
          </p:nvPr>
        </p:nvSpPr>
        <p:spPr>
          <a:xfrm>
            <a:off x="1066800" y="430445"/>
            <a:ext cx="10058400" cy="1148884"/>
          </a:xfrm>
        </p:spPr>
        <p:txBody>
          <a:bodyPr/>
          <a:lstStyle/>
          <a:p>
            <a:pPr algn="ctr"/>
            <a:r>
              <a:rPr lang="en-US" dirty="0"/>
              <a:t>Club Mahindra Website</a:t>
            </a:r>
          </a:p>
        </p:txBody>
      </p:sp>
      <p:pic>
        <p:nvPicPr>
          <p:cNvPr id="6" name="Content Placeholder 5">
            <a:extLst>
              <a:ext uri="{FF2B5EF4-FFF2-40B4-BE49-F238E27FC236}">
                <a16:creationId xmlns:a16="http://schemas.microsoft.com/office/drawing/2014/main" id="{CD6420F3-FD3E-04E5-5026-87921040E945}"/>
              </a:ext>
            </a:extLst>
          </p:cNvPr>
          <p:cNvPicPr>
            <a:picLocks noGrp="1" noChangeAspect="1"/>
          </p:cNvPicPr>
          <p:nvPr>
            <p:ph sz="half" idx="1"/>
          </p:nvPr>
        </p:nvPicPr>
        <p:blipFill>
          <a:blip r:embed="rId2"/>
          <a:stretch>
            <a:fillRect/>
          </a:stretch>
        </p:blipFill>
        <p:spPr>
          <a:xfrm>
            <a:off x="773742" y="2365059"/>
            <a:ext cx="3002669" cy="3487101"/>
          </a:xfrm>
        </p:spPr>
      </p:pic>
      <p:sp>
        <p:nvSpPr>
          <p:cNvPr id="4" name="Content Placeholder 3">
            <a:extLst>
              <a:ext uri="{FF2B5EF4-FFF2-40B4-BE49-F238E27FC236}">
                <a16:creationId xmlns:a16="http://schemas.microsoft.com/office/drawing/2014/main" id="{1A5FE30D-00F8-B246-81EE-2D087033F44C}"/>
              </a:ext>
            </a:extLst>
          </p:cNvPr>
          <p:cNvSpPr>
            <a:spLocks noGrp="1"/>
          </p:cNvSpPr>
          <p:nvPr>
            <p:ph sz="half" idx="2"/>
          </p:nvPr>
        </p:nvSpPr>
        <p:spPr>
          <a:xfrm>
            <a:off x="7684070" y="2019300"/>
            <a:ext cx="4038408" cy="3833813"/>
          </a:xfrm>
        </p:spPr>
        <p:txBody>
          <a:bodyPr>
            <a:normAutofit fontScale="92500"/>
          </a:bodyPr>
          <a:lstStyle/>
          <a:p>
            <a:pPr marL="0" indent="0">
              <a:buNone/>
            </a:pPr>
            <a:r>
              <a:rPr lang="en-US" dirty="0"/>
              <a:t>Key features:-</a:t>
            </a:r>
          </a:p>
          <a:p>
            <a:r>
              <a:rPr lang="en-US" dirty="0"/>
              <a:t>Display of new resorts on top.</a:t>
            </a:r>
          </a:p>
          <a:p>
            <a:r>
              <a:rPr lang="en-US" dirty="0"/>
              <a:t>Customer reviews and favorites.</a:t>
            </a:r>
          </a:p>
          <a:p>
            <a:r>
              <a:rPr lang="en-US" dirty="0"/>
              <a:t>Video advertisements.</a:t>
            </a:r>
          </a:p>
          <a:p>
            <a:r>
              <a:rPr lang="en-US" dirty="0"/>
              <a:t>360˚ view of their famous resorts.</a:t>
            </a:r>
          </a:p>
          <a:p>
            <a:r>
              <a:rPr lang="en-US" dirty="0"/>
              <a:t>Efficient marketing of their membership.</a:t>
            </a:r>
          </a:p>
        </p:txBody>
      </p:sp>
      <p:pic>
        <p:nvPicPr>
          <p:cNvPr id="8" name="Picture 7">
            <a:extLst>
              <a:ext uri="{FF2B5EF4-FFF2-40B4-BE49-F238E27FC236}">
                <a16:creationId xmlns:a16="http://schemas.microsoft.com/office/drawing/2014/main" id="{8F7B68AF-483F-54D5-59F3-96A393AF81CC}"/>
              </a:ext>
            </a:extLst>
          </p:cNvPr>
          <p:cNvPicPr>
            <a:picLocks noChangeAspect="1"/>
          </p:cNvPicPr>
          <p:nvPr/>
        </p:nvPicPr>
        <p:blipFill>
          <a:blip r:embed="rId3"/>
          <a:stretch>
            <a:fillRect/>
          </a:stretch>
        </p:blipFill>
        <p:spPr>
          <a:xfrm>
            <a:off x="3776411" y="2248419"/>
            <a:ext cx="3674403" cy="3648528"/>
          </a:xfrm>
          <a:prstGeom prst="rect">
            <a:avLst/>
          </a:prstGeom>
        </p:spPr>
      </p:pic>
      <p:sp>
        <p:nvSpPr>
          <p:cNvPr id="3" name="TextBox 2">
            <a:extLst>
              <a:ext uri="{FF2B5EF4-FFF2-40B4-BE49-F238E27FC236}">
                <a16:creationId xmlns:a16="http://schemas.microsoft.com/office/drawing/2014/main" id="{21D97B41-8EA3-6FCB-6A13-86A5E29F7CFF}"/>
              </a:ext>
            </a:extLst>
          </p:cNvPr>
          <p:cNvSpPr txBox="1"/>
          <p:nvPr/>
        </p:nvSpPr>
        <p:spPr>
          <a:xfrm>
            <a:off x="8817429" y="5896947"/>
            <a:ext cx="2827175" cy="369332"/>
          </a:xfrm>
          <a:prstGeom prst="rect">
            <a:avLst/>
          </a:prstGeom>
          <a:noFill/>
        </p:spPr>
        <p:txBody>
          <a:bodyPr wrap="square" rtlCol="0">
            <a:spAutoFit/>
          </a:bodyPr>
          <a:lstStyle/>
          <a:p>
            <a:r>
              <a:rPr lang="en-US" dirty="0">
                <a:hlinkClick r:id="rId4">
                  <a:extLst>
                    <a:ext uri="{A12FA001-AC4F-418D-AE19-62706E023703}">
                      <ahyp:hlinkClr xmlns:ahyp="http://schemas.microsoft.com/office/drawing/2018/hyperlinkcolor" val="tx"/>
                    </a:ext>
                  </a:extLst>
                </a:hlinkClick>
              </a:rPr>
              <a:t>www.clubmahindra.com</a:t>
            </a:r>
            <a:endParaRPr lang="en-US" dirty="0"/>
          </a:p>
        </p:txBody>
      </p:sp>
    </p:spTree>
    <p:extLst>
      <p:ext uri="{BB962C8B-B14F-4D97-AF65-F5344CB8AC3E}">
        <p14:creationId xmlns:p14="http://schemas.microsoft.com/office/powerpoint/2010/main" val="3667125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87F99-76EB-DF6C-8FDF-04A3683EE7C4}"/>
              </a:ext>
            </a:extLst>
          </p:cNvPr>
          <p:cNvSpPr>
            <a:spLocks noGrp="1"/>
          </p:cNvSpPr>
          <p:nvPr>
            <p:ph type="title"/>
          </p:nvPr>
        </p:nvSpPr>
        <p:spPr/>
        <p:txBody>
          <a:bodyPr/>
          <a:lstStyle/>
          <a:p>
            <a:pPr algn="ctr"/>
            <a:r>
              <a:rPr lang="en-US" dirty="0"/>
              <a:t>Swastik Tours Website</a:t>
            </a:r>
          </a:p>
        </p:txBody>
      </p:sp>
      <p:pic>
        <p:nvPicPr>
          <p:cNvPr id="6" name="Content Placeholder 5">
            <a:extLst>
              <a:ext uri="{FF2B5EF4-FFF2-40B4-BE49-F238E27FC236}">
                <a16:creationId xmlns:a16="http://schemas.microsoft.com/office/drawing/2014/main" id="{11921204-812D-92B0-CC30-0D181DA6D866}"/>
              </a:ext>
            </a:extLst>
          </p:cNvPr>
          <p:cNvPicPr>
            <a:picLocks noGrp="1" noChangeAspect="1"/>
          </p:cNvPicPr>
          <p:nvPr>
            <p:ph sz="half" idx="1"/>
          </p:nvPr>
        </p:nvPicPr>
        <p:blipFill>
          <a:blip r:embed="rId2"/>
          <a:stretch>
            <a:fillRect/>
          </a:stretch>
        </p:blipFill>
        <p:spPr>
          <a:xfrm>
            <a:off x="837481" y="2179320"/>
            <a:ext cx="5173176" cy="3564294"/>
          </a:xfrm>
        </p:spPr>
      </p:pic>
      <p:sp>
        <p:nvSpPr>
          <p:cNvPr id="4" name="Content Placeholder 3">
            <a:extLst>
              <a:ext uri="{FF2B5EF4-FFF2-40B4-BE49-F238E27FC236}">
                <a16:creationId xmlns:a16="http://schemas.microsoft.com/office/drawing/2014/main" id="{2CAD624E-92BC-9A7F-D4BB-7A92756B808C}"/>
              </a:ext>
            </a:extLst>
          </p:cNvPr>
          <p:cNvSpPr>
            <a:spLocks noGrp="1"/>
          </p:cNvSpPr>
          <p:nvPr>
            <p:ph sz="half" idx="2"/>
          </p:nvPr>
        </p:nvSpPr>
        <p:spPr>
          <a:xfrm>
            <a:off x="6181344" y="2009775"/>
            <a:ext cx="4718304" cy="3860673"/>
          </a:xfrm>
        </p:spPr>
        <p:txBody>
          <a:bodyPr>
            <a:normAutofit/>
          </a:bodyPr>
          <a:lstStyle/>
          <a:p>
            <a:pPr marL="0" indent="0">
              <a:buNone/>
            </a:pPr>
            <a:r>
              <a:rPr lang="en-US" dirty="0"/>
              <a:t>Key features:-</a:t>
            </a:r>
          </a:p>
          <a:p>
            <a:r>
              <a:rPr lang="en-US" dirty="0">
                <a:latin typeface="Avenir Next LT Pro (Body)"/>
              </a:rPr>
              <a:t>Direct links to all their famous tour packages from the main page.</a:t>
            </a:r>
          </a:p>
          <a:p>
            <a:r>
              <a:rPr lang="en-US" dirty="0">
                <a:latin typeface="Avenir Next LT Pro (Body)"/>
              </a:rPr>
              <a:t>Apt use of animations.</a:t>
            </a:r>
          </a:p>
          <a:p>
            <a:r>
              <a:rPr lang="en-US" dirty="0">
                <a:latin typeface="Avenir Next LT Pro (Body)"/>
              </a:rPr>
              <a:t>Minimalistic yet attractive.</a:t>
            </a:r>
          </a:p>
          <a:p>
            <a:r>
              <a:rPr lang="en-US" dirty="0">
                <a:latin typeface="Avenir Next LT Pro (Body)"/>
              </a:rPr>
              <a:t>Easy to navigate.</a:t>
            </a:r>
          </a:p>
          <a:p>
            <a:pPr marL="0" indent="0">
              <a:buNone/>
            </a:pPr>
            <a:endParaRPr lang="en-US" dirty="0"/>
          </a:p>
        </p:txBody>
      </p:sp>
      <p:sp>
        <p:nvSpPr>
          <p:cNvPr id="3" name="TextBox 2">
            <a:extLst>
              <a:ext uri="{FF2B5EF4-FFF2-40B4-BE49-F238E27FC236}">
                <a16:creationId xmlns:a16="http://schemas.microsoft.com/office/drawing/2014/main" id="{BD48927B-BA1F-1856-0C55-22FBCC502B7F}"/>
              </a:ext>
            </a:extLst>
          </p:cNvPr>
          <p:cNvSpPr txBox="1"/>
          <p:nvPr/>
        </p:nvSpPr>
        <p:spPr>
          <a:xfrm>
            <a:off x="8817429" y="5896947"/>
            <a:ext cx="2827175" cy="369332"/>
          </a:xfrm>
          <a:prstGeom prst="rect">
            <a:avLst/>
          </a:prstGeom>
          <a:noFill/>
        </p:spPr>
        <p:txBody>
          <a:bodyPr wrap="square" rtlCol="0">
            <a:spAutoFit/>
          </a:bodyPr>
          <a:lstStyle/>
          <a:p>
            <a:r>
              <a:rPr lang="en-US" dirty="0">
                <a:hlinkClick r:id="rId3">
                  <a:extLst>
                    <a:ext uri="{A12FA001-AC4F-418D-AE19-62706E023703}">
                      <ahyp:hlinkClr xmlns:ahyp="http://schemas.microsoft.com/office/drawing/2018/hyperlinkcolor" val="tx"/>
                    </a:ext>
                  </a:extLst>
                </a:hlinkClick>
              </a:rPr>
              <a:t>www.swastiktours.com</a:t>
            </a:r>
            <a:endParaRPr lang="en-US" dirty="0"/>
          </a:p>
        </p:txBody>
      </p:sp>
    </p:spTree>
    <p:extLst>
      <p:ext uri="{BB962C8B-B14F-4D97-AF65-F5344CB8AC3E}">
        <p14:creationId xmlns:p14="http://schemas.microsoft.com/office/powerpoint/2010/main" val="1478832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F7F5E-7F5C-11F1-F7E1-CF0F356928F5}"/>
              </a:ext>
            </a:extLst>
          </p:cNvPr>
          <p:cNvSpPr>
            <a:spLocks noGrp="1"/>
          </p:cNvSpPr>
          <p:nvPr>
            <p:ph type="title"/>
          </p:nvPr>
        </p:nvSpPr>
        <p:spPr/>
        <p:txBody>
          <a:bodyPr/>
          <a:lstStyle/>
          <a:p>
            <a:pPr algn="ctr"/>
            <a:r>
              <a:rPr lang="en-US" dirty="0"/>
              <a:t>Objectives</a:t>
            </a:r>
          </a:p>
        </p:txBody>
      </p:sp>
      <p:sp>
        <p:nvSpPr>
          <p:cNvPr id="3" name="Content Placeholder 2">
            <a:extLst>
              <a:ext uri="{FF2B5EF4-FFF2-40B4-BE49-F238E27FC236}">
                <a16:creationId xmlns:a16="http://schemas.microsoft.com/office/drawing/2014/main" id="{2504D935-FCFE-874A-CBB3-1D97BA5A854B}"/>
              </a:ext>
            </a:extLst>
          </p:cNvPr>
          <p:cNvSpPr>
            <a:spLocks noGrp="1"/>
          </p:cNvSpPr>
          <p:nvPr>
            <p:ph idx="1"/>
          </p:nvPr>
        </p:nvSpPr>
        <p:spPr/>
        <p:txBody>
          <a:bodyPr>
            <a:normAutofit/>
          </a:bodyPr>
          <a:lstStyle/>
          <a:p>
            <a:r>
              <a:rPr lang="en-US" sz="2000" dirty="0">
                <a:latin typeface="Avenir Next LT Pro (Body)"/>
              </a:rPr>
              <a:t>Credibility</a:t>
            </a:r>
          </a:p>
          <a:p>
            <a:r>
              <a:rPr lang="en-US" sz="2000" dirty="0">
                <a:latin typeface="Avenir Next LT Pro (Body)"/>
              </a:rPr>
              <a:t>Visual Impact</a:t>
            </a:r>
          </a:p>
          <a:p>
            <a:r>
              <a:rPr lang="en-US" sz="2000" dirty="0">
                <a:latin typeface="Avenir Next LT Pro (Body)"/>
              </a:rPr>
              <a:t>Availability</a:t>
            </a:r>
          </a:p>
          <a:p>
            <a:r>
              <a:rPr lang="en-US" sz="2000" dirty="0">
                <a:latin typeface="Avenir Next LT Pro (Body)"/>
              </a:rPr>
              <a:t>Sales Promotion</a:t>
            </a:r>
          </a:p>
          <a:p>
            <a:pPr marL="0" indent="0">
              <a:buNone/>
            </a:pPr>
            <a:endParaRPr lang="en-US" sz="2000" dirty="0">
              <a:latin typeface="Avenir Next LT Pro (Body)"/>
            </a:endParaRPr>
          </a:p>
        </p:txBody>
      </p:sp>
    </p:spTree>
    <p:extLst>
      <p:ext uri="{BB962C8B-B14F-4D97-AF65-F5344CB8AC3E}">
        <p14:creationId xmlns:p14="http://schemas.microsoft.com/office/powerpoint/2010/main" val="97306685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Organic</Template>
  <TotalTime>594</TotalTime>
  <Words>637</Words>
  <Application>Microsoft Office PowerPoint</Application>
  <PresentationFormat>Widescreen</PresentationFormat>
  <Paragraphs>99</Paragraphs>
  <Slides>16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Next LT Pro (Body)</vt:lpstr>
      <vt:lpstr>Calibri</vt:lpstr>
      <vt:lpstr>Courier New</vt:lpstr>
      <vt:lpstr>Garamond</vt:lpstr>
      <vt:lpstr>Times New Roman</vt:lpstr>
      <vt:lpstr>Organic</vt:lpstr>
      <vt:lpstr>TOURISM GUIDANCE</vt:lpstr>
      <vt:lpstr>Table Of Contents</vt:lpstr>
      <vt:lpstr>Problem Statement</vt:lpstr>
      <vt:lpstr>Introduction</vt:lpstr>
      <vt:lpstr>Literature Review</vt:lpstr>
      <vt:lpstr>Veena World Website</vt:lpstr>
      <vt:lpstr>Club Mahindra Website</vt:lpstr>
      <vt:lpstr>Swastik Tours Website</vt:lpstr>
      <vt:lpstr>Objectives</vt:lpstr>
      <vt:lpstr>Scope</vt:lpstr>
      <vt:lpstr>Facilities required for proposed work</vt:lpstr>
      <vt:lpstr>LAYOUT</vt:lpstr>
      <vt:lpstr>        PROBLEMS IN EXISTING WEBSITE</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Website</dc:title>
  <dc:creator>Krish Shah</dc:creator>
  <cp:lastModifiedBy>NIKUM SUMEET ARVIND</cp:lastModifiedBy>
  <cp:revision>17</cp:revision>
  <dcterms:created xsi:type="dcterms:W3CDTF">2022-08-28T12:35:02Z</dcterms:created>
  <dcterms:modified xsi:type="dcterms:W3CDTF">2022-11-10T06:29:51Z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